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Roboto"/>
      <p:regular r:id="rId18"/>
      <p:bold r:id="rId19"/>
      <p:italic r:id="rId20"/>
      <p:boldItalic r:id="rId21"/>
    </p:embeddedFont>
    <p:embeddedFont>
      <p:font typeface="Source Code Pro"/>
      <p:regular r:id="rId22"/>
      <p:bold r:id="rId23"/>
      <p:italic r:id="rId24"/>
      <p:boldItalic r:id="rId25"/>
    </p:embeddedFont>
    <p:embeddedFont>
      <p:font typeface="Oswald"/>
      <p:regular r:id="rId26"/>
      <p:bold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28" roundtripDataSignature="AMtx7miR0qa4dKAxmfvwP/9Ies36ZpZtU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22" Type="http://schemas.openxmlformats.org/officeDocument/2006/relationships/font" Target="fonts/SourceCodePro-regular.fntdata"/><Relationship Id="rId21" Type="http://schemas.openxmlformats.org/officeDocument/2006/relationships/font" Target="fonts/Roboto-boldItalic.fntdata"/><Relationship Id="rId24" Type="http://schemas.openxmlformats.org/officeDocument/2006/relationships/font" Target="fonts/SourceCodePro-italic.fntdata"/><Relationship Id="rId23" Type="http://schemas.openxmlformats.org/officeDocument/2006/relationships/font" Target="fonts/SourceCodePr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Oswald-regular.fntdata"/><Relationship Id="rId25" Type="http://schemas.openxmlformats.org/officeDocument/2006/relationships/font" Target="fonts/SourceCodePro-boldItalic.fntdata"/><Relationship Id="rId28" Type="http://customschemas.google.com/relationships/presentationmetadata" Target="metadata"/><Relationship Id="rId27" Type="http://schemas.openxmlformats.org/officeDocument/2006/relationships/font" Target="fonts/Oswald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oboto-bold.fntdata"/><Relationship Id="rId18" Type="http://schemas.openxmlformats.org/officeDocument/2006/relationships/font" Target="fonts/Roboto-regular.fntdata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" name="Google Shape;60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7" name="Google Shape;217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" name="Google Shape;223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9" name="Google Shape;229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" name="Google Shape;6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1" name="Google Shape;13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8" name="Google Shape;13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8" name="Google Shape;16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1" name="Google Shape;181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9" name="Google Shape;189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785a3a1bb0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9" name="Google Shape;199;g3785a3a1bb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1" name="Google Shape;211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13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13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1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22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Google Shape;53;p22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22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7" name="Google Shape;1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Google Shape;19;p1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0" name="Google Shape;20;p1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" name="Google Shape;21;p1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" name="Google Shape;25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7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17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Google Shape;31;p18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2" name="Google Shape;32;p18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18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18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Google Shape;37;p19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8" name="Google Shape;38;p19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9" name="Google Shape;39;p19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0" name="Google Shape;40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0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3" name="Google Shape;43;p20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Google Shape;44;p20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20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2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1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Google Shape;50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ww.youtube.com/watch?v=XDOayQIuC78" TargetMode="External"/><Relationship Id="rId4" Type="http://schemas.openxmlformats.org/officeDocument/2006/relationships/hyperlink" Target="https://certiprof.com/pages/scrum-foundation-certificate-free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www.youtube.com/watch?v=dt-EIN8dBbY" TargetMode="External"/><Relationship Id="rId4" Type="http://schemas.openxmlformats.org/officeDocument/2006/relationships/hyperlink" Target="https://www.youtube.com/watch?v=4K3Mk-gtQZQ" TargetMode="External"/><Relationship Id="rId9" Type="http://schemas.openxmlformats.org/officeDocument/2006/relationships/image" Target="../media/image3.png"/><Relationship Id="rId5" Type="http://schemas.openxmlformats.org/officeDocument/2006/relationships/hyperlink" Target="https://www.youtube.com/watch?v=WSZ5hx0zO0c" TargetMode="External"/><Relationship Id="rId6" Type="http://schemas.openxmlformats.org/officeDocument/2006/relationships/image" Target="../media/image4.png"/><Relationship Id="rId7" Type="http://schemas.openxmlformats.org/officeDocument/2006/relationships/image" Target="../media/image1.png"/><Relationship Id="rId8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youtu.be/7BufKLx9LGs?si=IMncPiADSFwNq90D" TargetMode="External"/><Relationship Id="rId4" Type="http://schemas.openxmlformats.org/officeDocument/2006/relationships/hyperlink" Target="https://youtu.be/AdwaVcpBjmQ?si=J4oO6INH6yC1nqFq" TargetMode="External"/><Relationship Id="rId5" Type="http://schemas.openxmlformats.org/officeDocument/2006/relationships/image" Target="../media/image4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s"/>
              <a:t>Capstone</a:t>
            </a:r>
            <a:endParaRPr/>
          </a:p>
        </p:txBody>
      </p:sp>
      <p:sp>
        <p:nvSpPr>
          <p:cNvPr id="63" name="Google Shape;63;p1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s"/>
              <a:t>Material Complementario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/>
              <a:t>Algunos factor claves de los equipos exitosos</a:t>
            </a:r>
            <a:endParaRPr/>
          </a:p>
        </p:txBody>
      </p:sp>
      <p:sp>
        <p:nvSpPr>
          <p:cNvPr id="220" name="Google Shape;220;p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Dedican todo el tiempo necesario desde el día 1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Se juntan y trabajan durante la semana y usan la sesión de clases para obtener feedback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Enfocan los esfuerzos en lo “core” del sistema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Trabajan para que el proyecto esté funcionando en la semana 15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Todos trabajan de manera activa desde sus roles. En caso de problemas lo conversan/escalan oportunamente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Se comunican y hacen consultas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0"/>
          <p:cNvSpPr txBox="1"/>
          <p:nvPr>
            <p:ph type="title"/>
          </p:nvPr>
        </p:nvSpPr>
        <p:spPr>
          <a:xfrm>
            <a:off x="311700" y="34775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/>
              <a:t>Problemas comunes</a:t>
            </a:r>
            <a:endParaRPr/>
          </a:p>
        </p:txBody>
      </p:sp>
      <p:sp>
        <p:nvSpPr>
          <p:cNvPr id="226" name="Google Shape;226;p10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Se piensa que es una asignatura común y se enfocan en la asistencia y en la “prueba”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Tratan de “convencer” al docente de un proyecto que no es viable de realizar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No levantan oportunamente riesgos/problemas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No seleccionan adecuadamente las tecnologías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1"/>
          <p:cNvSpPr txBox="1"/>
          <p:nvPr>
            <p:ph type="title"/>
          </p:nvPr>
        </p:nvSpPr>
        <p:spPr>
          <a:xfrm>
            <a:off x="490250" y="528900"/>
            <a:ext cx="74166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s"/>
              <a:t>Estamos comenzando el fin de su proceso de formación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5400"/>
              <a:buNone/>
            </a:pPr>
            <a:r>
              <a:rPr i="1" lang="es" sz="2400"/>
              <a:t>Arturo Guerra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2"/>
          <p:cNvSpPr txBox="1"/>
          <p:nvPr>
            <p:ph type="title"/>
          </p:nvPr>
        </p:nvSpPr>
        <p:spPr>
          <a:xfrm>
            <a:off x="99094" y="38"/>
            <a:ext cx="75957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 sz="3100"/>
              <a:t>Material complementario</a:t>
            </a:r>
            <a:endParaRPr sz="3100"/>
          </a:p>
        </p:txBody>
      </p:sp>
      <p:sp>
        <p:nvSpPr>
          <p:cNvPr id="69" name="Google Shape;69;p2"/>
          <p:cNvSpPr/>
          <p:nvPr/>
        </p:nvSpPr>
        <p:spPr>
          <a:xfrm>
            <a:off x="3335463" y="1108462"/>
            <a:ext cx="1007100" cy="300300"/>
          </a:xfrm>
          <a:prstGeom prst="rect">
            <a:avLst/>
          </a:prstGeom>
          <a:solidFill>
            <a:srgbClr val="0C57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s" sz="8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No Comple</a:t>
            </a:r>
            <a:endParaRPr b="0" i="0" sz="8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" name="Google Shape;70;p2"/>
          <p:cNvSpPr/>
          <p:nvPr/>
        </p:nvSpPr>
        <p:spPr>
          <a:xfrm>
            <a:off x="4354429" y="1108462"/>
            <a:ext cx="1007100" cy="300300"/>
          </a:xfrm>
          <a:prstGeom prst="rect">
            <a:avLst/>
          </a:prstGeom>
          <a:solidFill>
            <a:srgbClr val="0C57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s" sz="8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Cumple</a:t>
            </a:r>
            <a:endParaRPr b="0" i="0" sz="8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" name="Google Shape;71;p2"/>
          <p:cNvSpPr/>
          <p:nvPr/>
        </p:nvSpPr>
        <p:spPr>
          <a:xfrm>
            <a:off x="5373412" y="1108462"/>
            <a:ext cx="2827800" cy="300300"/>
          </a:xfrm>
          <a:prstGeom prst="rect">
            <a:avLst/>
          </a:prstGeom>
          <a:solidFill>
            <a:srgbClr val="0C57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s" sz="8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Condición</a:t>
            </a:r>
            <a:endParaRPr b="0" i="0" sz="8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" name="Google Shape;72;p2"/>
          <p:cNvSpPr/>
          <p:nvPr/>
        </p:nvSpPr>
        <p:spPr>
          <a:xfrm>
            <a:off x="942788" y="1108462"/>
            <a:ext cx="2380800" cy="300300"/>
          </a:xfrm>
          <a:prstGeom prst="rect">
            <a:avLst/>
          </a:prstGeom>
          <a:solidFill>
            <a:srgbClr val="0C57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3" name="Google Shape;73;p2"/>
          <p:cNvGrpSpPr/>
          <p:nvPr/>
        </p:nvGrpSpPr>
        <p:grpSpPr>
          <a:xfrm>
            <a:off x="943723" y="1419600"/>
            <a:ext cx="7257489" cy="674450"/>
            <a:chOff x="943723" y="3098500"/>
            <a:chExt cx="7257489" cy="674450"/>
          </a:xfrm>
        </p:grpSpPr>
        <p:sp>
          <p:nvSpPr>
            <p:cNvPr id="74" name="Google Shape;74;p2"/>
            <p:cNvSpPr/>
            <p:nvPr/>
          </p:nvSpPr>
          <p:spPr>
            <a:xfrm>
              <a:off x="5373412" y="3098513"/>
              <a:ext cx="2827800" cy="674400"/>
            </a:xfrm>
            <a:prstGeom prst="rect">
              <a:avLst/>
            </a:prstGeom>
            <a:solidFill>
              <a:srgbClr val="0C57D3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292100" lvl="0" marL="34290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00"/>
                <a:buFont typeface="Roboto"/>
                <a:buChar char="●"/>
              </a:pPr>
              <a:r>
                <a:rPr b="0" i="0" lang="es" sz="1000" u="none" cap="none" strike="noStrik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Cumple con al menos 3 competencias de carrera </a:t>
              </a:r>
              <a:endParaRPr b="0" i="0" sz="10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943723" y="3098500"/>
              <a:ext cx="2379900" cy="674400"/>
            </a:xfrm>
            <a:prstGeom prst="rect">
              <a:avLst/>
            </a:prstGeom>
            <a:solidFill>
              <a:srgbClr val="0C57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1632122" y="3098513"/>
              <a:ext cx="674400" cy="674400"/>
            </a:xfrm>
            <a:prstGeom prst="rtTriangle">
              <a:avLst/>
            </a:prstGeom>
            <a:solidFill>
              <a:srgbClr val="0E63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943723" y="3098513"/>
              <a:ext cx="687600" cy="674400"/>
            </a:xfrm>
            <a:prstGeom prst="rtTriangle">
              <a:avLst/>
            </a:prstGeom>
            <a:solidFill>
              <a:srgbClr val="307A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3335463" y="3098513"/>
              <a:ext cx="1007100" cy="674400"/>
            </a:xfrm>
            <a:prstGeom prst="rect">
              <a:avLst/>
            </a:prstGeom>
            <a:solidFill>
              <a:srgbClr val="0C57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4354429" y="3098513"/>
              <a:ext cx="1007100" cy="674400"/>
            </a:xfrm>
            <a:prstGeom prst="rect">
              <a:avLst/>
            </a:prstGeom>
            <a:solidFill>
              <a:srgbClr val="0C57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1210848" y="3098557"/>
              <a:ext cx="425700" cy="40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es" sz="1600" u="none" cap="none" strike="noStrik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1</a:t>
              </a:r>
              <a:endParaRPr b="0" i="0" sz="1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1" name="Google Shape;81;p2"/>
            <p:cNvSpPr/>
            <p:nvPr/>
          </p:nvSpPr>
          <p:spPr>
            <a:xfrm rot="-2700000">
              <a:off x="4705031" y="3336392"/>
              <a:ext cx="305894" cy="116673"/>
            </a:xfrm>
            <a:prstGeom prst="corner">
              <a:avLst>
                <a:gd fmla="val 18804" name="adj1"/>
                <a:gd fmla="val 18145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3633813" y="3230513"/>
              <a:ext cx="410400" cy="410400"/>
            </a:xfrm>
            <a:prstGeom prst="mathMultiply">
              <a:avLst>
                <a:gd fmla="val 5080" name="adj1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1704725" y="3098550"/>
              <a:ext cx="1488600" cy="6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es" sz="1000" u="none" cap="none" strike="noStrik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Competencias de Carrera</a:t>
              </a:r>
              <a:endParaRPr b="0" i="0" sz="10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84" name="Google Shape;84;p2"/>
          <p:cNvGrpSpPr/>
          <p:nvPr/>
        </p:nvGrpSpPr>
        <p:grpSpPr>
          <a:xfrm>
            <a:off x="943723" y="2104875"/>
            <a:ext cx="7257489" cy="674450"/>
            <a:chOff x="943723" y="3783775"/>
            <a:chExt cx="7257489" cy="674450"/>
          </a:xfrm>
        </p:grpSpPr>
        <p:sp>
          <p:nvSpPr>
            <p:cNvPr id="85" name="Google Shape;85;p2"/>
            <p:cNvSpPr/>
            <p:nvPr/>
          </p:nvSpPr>
          <p:spPr>
            <a:xfrm>
              <a:off x="5373412" y="3783788"/>
              <a:ext cx="2827800" cy="674400"/>
            </a:xfrm>
            <a:prstGeom prst="rect">
              <a:avLst/>
            </a:prstGeom>
            <a:solidFill>
              <a:srgbClr val="0C57D3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292100" lvl="0" marL="34290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00"/>
                <a:buFont typeface="Roboto"/>
                <a:buChar char="●"/>
              </a:pPr>
              <a:r>
                <a:rPr b="0" i="0" lang="es" sz="1000" u="none" cap="none" strike="noStrik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El proyecto resuelve una problemática real </a:t>
              </a:r>
              <a:endParaRPr b="0" i="0" sz="10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943723" y="3783775"/>
              <a:ext cx="2379900" cy="674400"/>
            </a:xfrm>
            <a:prstGeom prst="rect">
              <a:avLst/>
            </a:prstGeom>
            <a:solidFill>
              <a:srgbClr val="0C57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1632122" y="3783788"/>
              <a:ext cx="674400" cy="674400"/>
            </a:xfrm>
            <a:prstGeom prst="rtTriangle">
              <a:avLst/>
            </a:prstGeom>
            <a:solidFill>
              <a:srgbClr val="0E63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943723" y="3783788"/>
              <a:ext cx="687600" cy="674400"/>
            </a:xfrm>
            <a:prstGeom prst="rtTriangle">
              <a:avLst/>
            </a:prstGeom>
            <a:solidFill>
              <a:srgbClr val="307A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3335463" y="3783788"/>
              <a:ext cx="1007100" cy="674400"/>
            </a:xfrm>
            <a:prstGeom prst="rect">
              <a:avLst/>
            </a:prstGeom>
            <a:solidFill>
              <a:srgbClr val="0C57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4354429" y="3783788"/>
              <a:ext cx="1007100" cy="674400"/>
            </a:xfrm>
            <a:prstGeom prst="rect">
              <a:avLst/>
            </a:prstGeom>
            <a:solidFill>
              <a:srgbClr val="0C57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1210848" y="3783832"/>
              <a:ext cx="425700" cy="40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es" sz="1600" u="none" cap="none" strike="noStrik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2</a:t>
              </a:r>
              <a:endParaRPr b="0" i="0" sz="1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2" name="Google Shape;92;p2"/>
            <p:cNvSpPr/>
            <p:nvPr/>
          </p:nvSpPr>
          <p:spPr>
            <a:xfrm rot="-2700000">
              <a:off x="4705031" y="4021667"/>
              <a:ext cx="305894" cy="116673"/>
            </a:xfrm>
            <a:prstGeom prst="corner">
              <a:avLst>
                <a:gd fmla="val 18804" name="adj1"/>
                <a:gd fmla="val 18145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3633813" y="3915788"/>
              <a:ext cx="410400" cy="410400"/>
            </a:xfrm>
            <a:prstGeom prst="mathMultiply">
              <a:avLst>
                <a:gd fmla="val 5080" name="adj1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1704725" y="3783825"/>
              <a:ext cx="1488600" cy="6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es" sz="1000" u="none" cap="none" strike="noStrik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Pertinencia</a:t>
              </a:r>
              <a:endParaRPr b="0" i="0" sz="10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95" name="Google Shape;95;p2"/>
          <p:cNvGrpSpPr/>
          <p:nvPr/>
        </p:nvGrpSpPr>
        <p:grpSpPr>
          <a:xfrm>
            <a:off x="943723" y="2790150"/>
            <a:ext cx="7257489" cy="674450"/>
            <a:chOff x="943723" y="4469050"/>
            <a:chExt cx="7257489" cy="674450"/>
          </a:xfrm>
        </p:grpSpPr>
        <p:sp>
          <p:nvSpPr>
            <p:cNvPr id="96" name="Google Shape;96;p2"/>
            <p:cNvSpPr/>
            <p:nvPr/>
          </p:nvSpPr>
          <p:spPr>
            <a:xfrm>
              <a:off x="5373412" y="4469063"/>
              <a:ext cx="2827800" cy="674400"/>
            </a:xfrm>
            <a:prstGeom prst="rect">
              <a:avLst/>
            </a:prstGeom>
            <a:solidFill>
              <a:srgbClr val="0C57D3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292100" lvl="0" marL="34290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00"/>
                <a:buFont typeface="Roboto"/>
                <a:buChar char="●"/>
              </a:pPr>
              <a:r>
                <a:rPr b="0" i="0" lang="es" sz="1000" u="none" cap="none" strike="noStrik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El proyecto es algo que no existe y muestra características de innovadoras</a:t>
              </a:r>
              <a:endParaRPr b="0" i="0" sz="10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943723" y="4469050"/>
              <a:ext cx="2379900" cy="674400"/>
            </a:xfrm>
            <a:prstGeom prst="rect">
              <a:avLst/>
            </a:prstGeom>
            <a:solidFill>
              <a:srgbClr val="0C57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1632122" y="4469063"/>
              <a:ext cx="674400" cy="674400"/>
            </a:xfrm>
            <a:prstGeom prst="rtTriangle">
              <a:avLst/>
            </a:prstGeom>
            <a:solidFill>
              <a:srgbClr val="0E63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943723" y="4469063"/>
              <a:ext cx="687600" cy="674400"/>
            </a:xfrm>
            <a:prstGeom prst="rtTriangle">
              <a:avLst/>
            </a:prstGeom>
            <a:solidFill>
              <a:srgbClr val="307A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3335463" y="4469063"/>
              <a:ext cx="1007100" cy="674400"/>
            </a:xfrm>
            <a:prstGeom prst="rect">
              <a:avLst/>
            </a:prstGeom>
            <a:solidFill>
              <a:srgbClr val="0C57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4354429" y="4469063"/>
              <a:ext cx="1007100" cy="674400"/>
            </a:xfrm>
            <a:prstGeom prst="rect">
              <a:avLst/>
            </a:prstGeom>
            <a:solidFill>
              <a:srgbClr val="0C57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1210848" y="4469107"/>
              <a:ext cx="425700" cy="40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es" sz="1600" u="none" cap="none" strike="noStrik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3</a:t>
              </a:r>
              <a:endParaRPr b="0" i="0" sz="1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3" name="Google Shape;103;p2"/>
            <p:cNvSpPr/>
            <p:nvPr/>
          </p:nvSpPr>
          <p:spPr>
            <a:xfrm rot="-2700000">
              <a:off x="4705031" y="4706942"/>
              <a:ext cx="305894" cy="116673"/>
            </a:xfrm>
            <a:prstGeom prst="corner">
              <a:avLst>
                <a:gd fmla="val 18804" name="adj1"/>
                <a:gd fmla="val 18145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3633813" y="4601063"/>
              <a:ext cx="410400" cy="410400"/>
            </a:xfrm>
            <a:prstGeom prst="mathMultiply">
              <a:avLst>
                <a:gd fmla="val 5080" name="adj1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1704725" y="4469100"/>
              <a:ext cx="1488600" cy="6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es" sz="1000" u="none" cap="none" strike="noStrik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Innovación</a:t>
              </a:r>
              <a:endParaRPr b="0" i="0" sz="10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6" name="Google Shape;106;p2"/>
          <p:cNvGrpSpPr/>
          <p:nvPr/>
        </p:nvGrpSpPr>
        <p:grpSpPr>
          <a:xfrm>
            <a:off x="943731" y="3475439"/>
            <a:ext cx="7257489" cy="774403"/>
            <a:chOff x="943723" y="4469050"/>
            <a:chExt cx="7257489" cy="674450"/>
          </a:xfrm>
        </p:grpSpPr>
        <p:sp>
          <p:nvSpPr>
            <p:cNvPr id="107" name="Google Shape;107;p2"/>
            <p:cNvSpPr/>
            <p:nvPr/>
          </p:nvSpPr>
          <p:spPr>
            <a:xfrm>
              <a:off x="5373412" y="4469063"/>
              <a:ext cx="2827800" cy="674400"/>
            </a:xfrm>
            <a:prstGeom prst="rect">
              <a:avLst/>
            </a:prstGeom>
            <a:solidFill>
              <a:srgbClr val="0C57D3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292100" lvl="0" marL="34290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00"/>
                <a:buFont typeface="Roboto"/>
                <a:buChar char="●"/>
              </a:pPr>
              <a:r>
                <a:rPr b="0" i="0" lang="es" sz="1000" u="none" cap="none" strike="noStrik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Se cuenta con acceso a datos o conocimiento real</a:t>
              </a:r>
              <a:endParaRPr b="0" i="0" sz="10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92100" lvl="0" marL="34290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00"/>
                <a:buFont typeface="Roboto"/>
                <a:buChar char="●"/>
              </a:pPr>
              <a:r>
                <a:rPr b="0" i="0" lang="es" sz="1000" u="none" cap="none" strike="noStrik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Se puede realizar durante el semestre</a:t>
              </a:r>
              <a:endParaRPr b="0" i="0" sz="10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92100" lvl="0" marL="34290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00"/>
                <a:buFont typeface="Roboto"/>
                <a:buChar char="●"/>
              </a:pPr>
              <a:r>
                <a:rPr b="0" i="0" lang="es" sz="1000" u="none" cap="none" strike="noStrik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Existe la tecnología</a:t>
              </a:r>
              <a:endParaRPr b="0" i="0" sz="10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943723" y="4469050"/>
              <a:ext cx="2379900" cy="674400"/>
            </a:xfrm>
            <a:prstGeom prst="rect">
              <a:avLst/>
            </a:prstGeom>
            <a:solidFill>
              <a:srgbClr val="0C57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1632122" y="4469063"/>
              <a:ext cx="674400" cy="674400"/>
            </a:xfrm>
            <a:prstGeom prst="rtTriangle">
              <a:avLst/>
            </a:prstGeom>
            <a:solidFill>
              <a:srgbClr val="0E63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943723" y="4469063"/>
              <a:ext cx="687600" cy="674400"/>
            </a:xfrm>
            <a:prstGeom prst="rtTriangle">
              <a:avLst/>
            </a:prstGeom>
            <a:solidFill>
              <a:srgbClr val="307A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3335463" y="4469063"/>
              <a:ext cx="1007100" cy="674400"/>
            </a:xfrm>
            <a:prstGeom prst="rect">
              <a:avLst/>
            </a:prstGeom>
            <a:solidFill>
              <a:srgbClr val="0C57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4354429" y="4469063"/>
              <a:ext cx="1007100" cy="674400"/>
            </a:xfrm>
            <a:prstGeom prst="rect">
              <a:avLst/>
            </a:prstGeom>
            <a:solidFill>
              <a:srgbClr val="0C57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1210848" y="4469107"/>
              <a:ext cx="425700" cy="40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es" sz="1600" u="none" cap="none" strike="noStrik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4</a:t>
              </a:r>
              <a:endParaRPr b="0" i="0" sz="1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4" name="Google Shape;114;p2"/>
            <p:cNvSpPr/>
            <p:nvPr/>
          </p:nvSpPr>
          <p:spPr>
            <a:xfrm rot="-2700000">
              <a:off x="4705031" y="4706942"/>
              <a:ext cx="305894" cy="116673"/>
            </a:xfrm>
            <a:prstGeom prst="corner">
              <a:avLst>
                <a:gd fmla="val 18804" name="adj1"/>
                <a:gd fmla="val 18145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3633813" y="4601063"/>
              <a:ext cx="410400" cy="410400"/>
            </a:xfrm>
            <a:prstGeom prst="mathMultiply">
              <a:avLst>
                <a:gd fmla="val 5080" name="adj1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1704725" y="4469100"/>
              <a:ext cx="1488600" cy="6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es" sz="1000" u="none" cap="none" strike="noStrik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Factibilidad</a:t>
              </a:r>
              <a:endParaRPr b="0" i="0" sz="10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7" name="Google Shape;117;p2"/>
          <p:cNvGrpSpPr/>
          <p:nvPr/>
        </p:nvGrpSpPr>
        <p:grpSpPr>
          <a:xfrm>
            <a:off x="943723" y="4275000"/>
            <a:ext cx="7257489" cy="674450"/>
            <a:chOff x="943723" y="4469050"/>
            <a:chExt cx="7257489" cy="674450"/>
          </a:xfrm>
        </p:grpSpPr>
        <p:sp>
          <p:nvSpPr>
            <p:cNvPr id="118" name="Google Shape;118;p2"/>
            <p:cNvSpPr/>
            <p:nvPr/>
          </p:nvSpPr>
          <p:spPr>
            <a:xfrm>
              <a:off x="5373412" y="4469063"/>
              <a:ext cx="2827800" cy="674400"/>
            </a:xfrm>
            <a:prstGeom prst="rect">
              <a:avLst/>
            </a:prstGeom>
            <a:solidFill>
              <a:srgbClr val="0C57D3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292100" lvl="0" marL="34290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00"/>
                <a:buFont typeface="Roboto"/>
                <a:buChar char="●"/>
              </a:pPr>
              <a:r>
                <a:rPr b="0" i="0" lang="es" sz="1000" u="none" cap="none" strike="noStrik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Se deberá gestionar el proyecto </a:t>
              </a:r>
              <a:endParaRPr b="0" i="0" sz="10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92100" lvl="0" marL="34290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00"/>
                <a:buFont typeface="Roboto"/>
                <a:buChar char="●"/>
              </a:pPr>
              <a:r>
                <a:rPr b="0" i="0" lang="es" sz="1000" u="none" cap="none" strike="noStrik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Se usarán buenas prácticas y patrones</a:t>
              </a:r>
              <a:endParaRPr b="0" i="0" sz="10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92100" lvl="0" marL="34290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00"/>
                <a:buFont typeface="Roboto"/>
                <a:buChar char="●"/>
              </a:pPr>
              <a:r>
                <a:rPr b="0" i="0" lang="es" sz="1000" u="none" cap="none" strike="noStrik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Asegurar la calidad</a:t>
              </a:r>
              <a:endParaRPr b="0" i="0" sz="10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943723" y="4469050"/>
              <a:ext cx="2379900" cy="674400"/>
            </a:xfrm>
            <a:prstGeom prst="rect">
              <a:avLst/>
            </a:prstGeom>
            <a:solidFill>
              <a:srgbClr val="0C57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1632122" y="4469063"/>
              <a:ext cx="674400" cy="674400"/>
            </a:xfrm>
            <a:prstGeom prst="rtTriangle">
              <a:avLst/>
            </a:prstGeom>
            <a:solidFill>
              <a:srgbClr val="0E63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943723" y="4469063"/>
              <a:ext cx="687600" cy="674400"/>
            </a:xfrm>
            <a:prstGeom prst="rtTriangle">
              <a:avLst/>
            </a:prstGeom>
            <a:solidFill>
              <a:srgbClr val="307A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3335463" y="4469063"/>
              <a:ext cx="1007100" cy="674400"/>
            </a:xfrm>
            <a:prstGeom prst="rect">
              <a:avLst/>
            </a:prstGeom>
            <a:solidFill>
              <a:srgbClr val="0C57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4354429" y="4469063"/>
              <a:ext cx="1007100" cy="674400"/>
            </a:xfrm>
            <a:prstGeom prst="rect">
              <a:avLst/>
            </a:prstGeom>
            <a:solidFill>
              <a:srgbClr val="0C57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1210848" y="4469107"/>
              <a:ext cx="425700" cy="40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es" sz="1600" u="none" cap="none" strike="noStrik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5</a:t>
              </a:r>
              <a:endParaRPr b="0" i="0" sz="1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5" name="Google Shape;125;p2"/>
            <p:cNvSpPr/>
            <p:nvPr/>
          </p:nvSpPr>
          <p:spPr>
            <a:xfrm rot="-2700000">
              <a:off x="4705031" y="4706942"/>
              <a:ext cx="305894" cy="116673"/>
            </a:xfrm>
            <a:prstGeom prst="corner">
              <a:avLst>
                <a:gd fmla="val 18804" name="adj1"/>
                <a:gd fmla="val 18145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3633813" y="4601063"/>
              <a:ext cx="410400" cy="410400"/>
            </a:xfrm>
            <a:prstGeom prst="mathMultiply">
              <a:avLst>
                <a:gd fmla="val 5080" name="adj1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1704725" y="4469100"/>
              <a:ext cx="1488600" cy="6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es" sz="1000" u="none" cap="none" strike="noStrik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Calidad Profesional</a:t>
              </a:r>
              <a:endParaRPr b="0" i="0" sz="10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28" name="Google Shape;128;p2"/>
          <p:cNvSpPr txBox="1"/>
          <p:nvPr/>
        </p:nvSpPr>
        <p:spPr>
          <a:xfrm>
            <a:off x="943706" y="609113"/>
            <a:ext cx="6472800" cy="3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es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¿Es el proyecto válido para abordar en la asignatura?</a:t>
            </a:r>
            <a:endParaRPr b="0" i="0" sz="2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"/>
          <p:cNvSpPr txBox="1"/>
          <p:nvPr>
            <p:ph type="title"/>
          </p:nvPr>
        </p:nvSpPr>
        <p:spPr>
          <a:xfrm>
            <a:off x="99094" y="38"/>
            <a:ext cx="75957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 sz="3100"/>
              <a:t>Material complementario</a:t>
            </a:r>
            <a:endParaRPr sz="3100"/>
          </a:p>
        </p:txBody>
      </p:sp>
      <p:sp>
        <p:nvSpPr>
          <p:cNvPr id="134" name="Google Shape;134;p3"/>
          <p:cNvSpPr txBox="1"/>
          <p:nvPr/>
        </p:nvSpPr>
        <p:spPr>
          <a:xfrm>
            <a:off x="737306" y="609038"/>
            <a:ext cx="6472800" cy="3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es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¿Cómo se si mi proyecto es interesante para abordar en la asignatura?</a:t>
            </a:r>
            <a:endParaRPr b="0" i="0" sz="2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3"/>
          <p:cNvSpPr txBox="1"/>
          <p:nvPr/>
        </p:nvSpPr>
        <p:spPr>
          <a:xfrm>
            <a:off x="1040250" y="1519100"/>
            <a:ext cx="7347900" cy="24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¿Cuál es mi propuesta de valor?</a:t>
            </a:r>
            <a:endParaRPr b="0" i="0" sz="1800" u="none" cap="none" strike="noStrike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¿Qué problema resuelve mi idea?</a:t>
            </a:r>
            <a:endParaRPr b="0" i="0" sz="1800" u="none" cap="none" strike="noStrike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¿Qué hace mi idea diferente o mejor que las soluciones existentes?</a:t>
            </a:r>
            <a:endParaRPr b="0" i="0" sz="1800" u="none" cap="none" strike="noStrike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¿Quién es mi mercado objetivo?</a:t>
            </a:r>
            <a:endParaRPr b="0" i="0" sz="1800" u="none" cap="none" strike="noStrike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¿Quiénes son mis clientes potenciales?</a:t>
            </a:r>
            <a:endParaRPr b="0" i="0" sz="1800" u="none" cap="none" strike="noStrike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¿Quiénes son mis competidores directos e indirectos?</a:t>
            </a:r>
            <a:endParaRPr b="0" i="0" sz="1800" u="none" cap="none" strike="noStrike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¿Cuál es el tamaño del mercado?¿Está creciendo o es estable?</a:t>
            </a:r>
            <a:endParaRPr b="0" i="0" sz="1800" u="none" cap="none" strike="noStrike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4"/>
          <p:cNvSpPr/>
          <p:nvPr/>
        </p:nvSpPr>
        <p:spPr>
          <a:xfrm>
            <a:off x="4836231" y="2743624"/>
            <a:ext cx="1958400" cy="133500"/>
          </a:xfrm>
          <a:prstGeom prst="rect">
            <a:avLst/>
          </a:prstGeom>
          <a:solidFill>
            <a:srgbClr val="0E945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1" name="Google Shape;141;p4"/>
          <p:cNvGrpSpPr/>
          <p:nvPr/>
        </p:nvGrpSpPr>
        <p:grpSpPr>
          <a:xfrm>
            <a:off x="4795267" y="2464285"/>
            <a:ext cx="92400" cy="411825"/>
            <a:chOff x="845575" y="2563700"/>
            <a:chExt cx="92400" cy="411825"/>
          </a:xfrm>
        </p:grpSpPr>
        <p:cxnSp>
          <p:nvCxnSpPr>
            <p:cNvPr id="142" name="Google Shape;142;p4"/>
            <p:cNvCxnSpPr/>
            <p:nvPr/>
          </p:nvCxnSpPr>
          <p:spPr>
            <a:xfrm>
              <a:off x="891775" y="2616125"/>
              <a:ext cx="0" cy="3594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43" name="Google Shape;143;p4"/>
            <p:cNvSpPr/>
            <p:nvPr/>
          </p:nvSpPr>
          <p:spPr>
            <a:xfrm>
              <a:off x="845575" y="2563700"/>
              <a:ext cx="92400" cy="924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4" name="Google Shape;144;p4"/>
          <p:cNvSpPr/>
          <p:nvPr/>
        </p:nvSpPr>
        <p:spPr>
          <a:xfrm>
            <a:off x="6794530" y="2743624"/>
            <a:ext cx="2349300" cy="133500"/>
          </a:xfrm>
          <a:prstGeom prst="rect">
            <a:avLst/>
          </a:prstGeom>
          <a:solidFill>
            <a:srgbClr val="08563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4"/>
          <p:cNvSpPr txBox="1"/>
          <p:nvPr/>
        </p:nvSpPr>
        <p:spPr>
          <a:xfrm>
            <a:off x="6709107" y="1871663"/>
            <a:ext cx="12390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s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Metodología</a:t>
            </a:r>
            <a:endParaRPr b="1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6" name="Google Shape;146;p4"/>
          <p:cNvSpPr/>
          <p:nvPr/>
        </p:nvSpPr>
        <p:spPr>
          <a:xfrm>
            <a:off x="2877930" y="2743624"/>
            <a:ext cx="1958400" cy="133500"/>
          </a:xfrm>
          <a:prstGeom prst="rect">
            <a:avLst/>
          </a:prstGeom>
          <a:solidFill>
            <a:srgbClr val="08563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2917894" y="2930644"/>
            <a:ext cx="1606500" cy="94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s" sz="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Mapa de Usuarios</a:t>
            </a:r>
            <a:endParaRPr b="1" i="0" sz="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lang="es" sz="800">
                <a:latin typeface="Roboto"/>
                <a:ea typeface="Roboto"/>
                <a:cs typeface="Roboto"/>
                <a:sym typeface="Roboto"/>
              </a:rPr>
              <a:t>User Story </a:t>
            </a:r>
            <a:r>
              <a:rPr b="1" lang="es" sz="800">
                <a:latin typeface="Roboto"/>
                <a:ea typeface="Roboto"/>
                <a:cs typeface="Roboto"/>
                <a:sym typeface="Roboto"/>
              </a:rPr>
              <a:t>Mapping</a:t>
            </a:r>
            <a:endParaRPr b="1" sz="8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s" sz="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Historias de Usuarios</a:t>
            </a:r>
            <a:endParaRPr b="1" i="0" sz="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s" sz="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Diseño del sistema (Figma)</a:t>
            </a:r>
            <a:endParaRPr b="1" i="0" sz="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620738" y="883781"/>
            <a:ext cx="6472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es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¿Qué flujo se debe seguir?</a:t>
            </a:r>
            <a:endParaRPr b="0" i="0" sz="2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4"/>
          <p:cNvSpPr txBox="1"/>
          <p:nvPr>
            <p:ph type="title"/>
          </p:nvPr>
        </p:nvSpPr>
        <p:spPr>
          <a:xfrm>
            <a:off x="99094" y="38"/>
            <a:ext cx="75957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 sz="3100"/>
              <a:t>Material complementario</a:t>
            </a:r>
            <a:endParaRPr sz="3100"/>
          </a:p>
        </p:txBody>
      </p:sp>
      <p:sp>
        <p:nvSpPr>
          <p:cNvPr id="150" name="Google Shape;150;p4"/>
          <p:cNvSpPr/>
          <p:nvPr/>
        </p:nvSpPr>
        <p:spPr>
          <a:xfrm>
            <a:off x="919627" y="2743624"/>
            <a:ext cx="1958400" cy="133500"/>
          </a:xfrm>
          <a:prstGeom prst="rect">
            <a:avLst/>
          </a:prstGeom>
          <a:solidFill>
            <a:srgbClr val="0E945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1" name="Google Shape;151;p4"/>
          <p:cNvGrpSpPr/>
          <p:nvPr/>
        </p:nvGrpSpPr>
        <p:grpSpPr>
          <a:xfrm>
            <a:off x="868074" y="2464285"/>
            <a:ext cx="92400" cy="411825"/>
            <a:chOff x="845575" y="2563700"/>
            <a:chExt cx="92400" cy="411825"/>
          </a:xfrm>
        </p:grpSpPr>
        <p:cxnSp>
          <p:nvCxnSpPr>
            <p:cNvPr id="152" name="Google Shape;152;p4"/>
            <p:cNvCxnSpPr/>
            <p:nvPr/>
          </p:nvCxnSpPr>
          <p:spPr>
            <a:xfrm>
              <a:off x="891775" y="2616125"/>
              <a:ext cx="0" cy="3594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53" name="Google Shape;153;p4"/>
            <p:cNvSpPr/>
            <p:nvPr/>
          </p:nvSpPr>
          <p:spPr>
            <a:xfrm>
              <a:off x="845575" y="2563700"/>
              <a:ext cx="92400" cy="924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4" name="Google Shape;154;p4"/>
          <p:cNvSpPr txBox="1"/>
          <p:nvPr/>
        </p:nvSpPr>
        <p:spPr>
          <a:xfrm>
            <a:off x="870058" y="1871663"/>
            <a:ext cx="10608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s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Idea / Aprobación</a:t>
            </a:r>
            <a:endParaRPr b="1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2772321" y="1871663"/>
            <a:ext cx="10608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s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Definir Alcance</a:t>
            </a:r>
            <a:endParaRPr b="1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" name="Google Shape;156;p4"/>
          <p:cNvSpPr txBox="1"/>
          <p:nvPr/>
        </p:nvSpPr>
        <p:spPr>
          <a:xfrm>
            <a:off x="4759746" y="1871663"/>
            <a:ext cx="10608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s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Solución Técnica</a:t>
            </a:r>
            <a:endParaRPr b="1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57" name="Google Shape;157;p4"/>
          <p:cNvGrpSpPr/>
          <p:nvPr/>
        </p:nvGrpSpPr>
        <p:grpSpPr>
          <a:xfrm>
            <a:off x="2868324" y="2464285"/>
            <a:ext cx="92400" cy="411825"/>
            <a:chOff x="845575" y="2563700"/>
            <a:chExt cx="92400" cy="411825"/>
          </a:xfrm>
        </p:grpSpPr>
        <p:cxnSp>
          <p:nvCxnSpPr>
            <p:cNvPr id="158" name="Google Shape;158;p4"/>
            <p:cNvCxnSpPr/>
            <p:nvPr/>
          </p:nvCxnSpPr>
          <p:spPr>
            <a:xfrm>
              <a:off x="891775" y="2616125"/>
              <a:ext cx="0" cy="3594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59" name="Google Shape;159;p4"/>
            <p:cNvSpPr/>
            <p:nvPr/>
          </p:nvSpPr>
          <p:spPr>
            <a:xfrm>
              <a:off x="845575" y="2563700"/>
              <a:ext cx="92400" cy="924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0" name="Google Shape;160;p4"/>
          <p:cNvSpPr txBox="1"/>
          <p:nvPr/>
        </p:nvSpPr>
        <p:spPr>
          <a:xfrm>
            <a:off x="4832401" y="2930644"/>
            <a:ext cx="1401300" cy="94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s" sz="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Arquitectura</a:t>
            </a:r>
            <a:endParaRPr b="1" i="0" sz="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s" sz="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Herramientas desarrollo</a:t>
            </a:r>
            <a:endParaRPr b="1" i="0" sz="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s" sz="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Entorno (Cloud)</a:t>
            </a:r>
            <a:endParaRPr b="1" i="0" sz="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s" sz="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Repositorio de código</a:t>
            </a:r>
            <a:endParaRPr b="1" i="0" sz="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61" name="Google Shape;161;p4"/>
          <p:cNvGrpSpPr/>
          <p:nvPr/>
        </p:nvGrpSpPr>
        <p:grpSpPr>
          <a:xfrm>
            <a:off x="6738367" y="2464285"/>
            <a:ext cx="92400" cy="411825"/>
            <a:chOff x="845575" y="2563700"/>
            <a:chExt cx="92400" cy="411825"/>
          </a:xfrm>
        </p:grpSpPr>
        <p:cxnSp>
          <p:nvCxnSpPr>
            <p:cNvPr id="162" name="Google Shape;162;p4"/>
            <p:cNvCxnSpPr/>
            <p:nvPr/>
          </p:nvCxnSpPr>
          <p:spPr>
            <a:xfrm>
              <a:off x="891775" y="2616125"/>
              <a:ext cx="0" cy="3594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63" name="Google Shape;163;p4"/>
            <p:cNvSpPr/>
            <p:nvPr/>
          </p:nvSpPr>
          <p:spPr>
            <a:xfrm>
              <a:off x="845575" y="2563700"/>
              <a:ext cx="92400" cy="924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4" name="Google Shape;164;p4"/>
          <p:cNvSpPr txBox="1"/>
          <p:nvPr/>
        </p:nvSpPr>
        <p:spPr>
          <a:xfrm>
            <a:off x="6830737" y="2930644"/>
            <a:ext cx="2021100" cy="94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s" sz="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Seleccionar Metodología</a:t>
            </a:r>
            <a:endParaRPr b="1" i="0" sz="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s" sz="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Generar Planificación</a:t>
            </a:r>
            <a:endParaRPr b="1" i="0" sz="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s" sz="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Proyecto para Gestión</a:t>
            </a:r>
            <a:endParaRPr b="1" i="0" sz="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1" i="0" sz="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s" sz="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Repositorio de Documentación</a:t>
            </a:r>
            <a:endParaRPr b="1" i="0" sz="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5" name="Google Shape;165;p4"/>
          <p:cNvSpPr txBox="1"/>
          <p:nvPr/>
        </p:nvSpPr>
        <p:spPr>
          <a:xfrm>
            <a:off x="919632" y="2930644"/>
            <a:ext cx="1401300" cy="94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s" sz="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Proyecto</a:t>
            </a:r>
            <a:endParaRPr b="1" i="0" sz="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s" sz="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Equipo/Roles</a:t>
            </a:r>
            <a:endParaRPr b="1" i="0" sz="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5"/>
          <p:cNvSpPr txBox="1"/>
          <p:nvPr>
            <p:ph type="title"/>
          </p:nvPr>
        </p:nvSpPr>
        <p:spPr>
          <a:xfrm>
            <a:off x="389231" y="207806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/>
              <a:t>Seleccionar metodología de Desarrollo</a:t>
            </a:r>
            <a:endParaRPr/>
          </a:p>
        </p:txBody>
      </p:sp>
      <p:cxnSp>
        <p:nvCxnSpPr>
          <p:cNvPr id="171" name="Google Shape;171;p5"/>
          <p:cNvCxnSpPr>
            <a:stCxn id="172" idx="2"/>
            <a:endCxn id="173" idx="1"/>
          </p:cNvCxnSpPr>
          <p:nvPr/>
        </p:nvCxnSpPr>
        <p:spPr>
          <a:xfrm>
            <a:off x="2259169" y="2918513"/>
            <a:ext cx="609600" cy="9237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4" name="Google Shape;174;p5"/>
          <p:cNvCxnSpPr>
            <a:stCxn id="172" idx="2"/>
            <a:endCxn id="175" idx="1"/>
          </p:cNvCxnSpPr>
          <p:nvPr/>
        </p:nvCxnSpPr>
        <p:spPr>
          <a:xfrm flipH="1" rot="10800000">
            <a:off x="2259169" y="2022713"/>
            <a:ext cx="609600" cy="8958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2" name="Google Shape;172;p5"/>
          <p:cNvSpPr/>
          <p:nvPr/>
        </p:nvSpPr>
        <p:spPr>
          <a:xfrm rot="-5400000">
            <a:off x="375919" y="2655863"/>
            <a:ext cx="3241200" cy="525300"/>
          </a:xfrm>
          <a:prstGeom prst="roundRect">
            <a:avLst>
              <a:gd fmla="val 16667" name="adj"/>
            </a:avLst>
          </a:prstGeom>
          <a:solidFill>
            <a:srgbClr val="840D35"/>
          </a:solidFill>
          <a:ln cap="flat" cmpd="sng" w="9525">
            <a:solidFill>
              <a:srgbClr val="840D3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" sz="11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En base a la claridad de Requerimientos</a:t>
            </a:r>
            <a:endParaRPr b="0" i="0" sz="11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2868769" y="1759936"/>
            <a:ext cx="2020500" cy="525300"/>
          </a:xfrm>
          <a:prstGeom prst="roundRect">
            <a:avLst>
              <a:gd fmla="val 16667" name="adj"/>
            </a:avLst>
          </a:prstGeom>
          <a:solidFill>
            <a:srgbClr val="B6124A"/>
          </a:solidFill>
          <a:ln cap="flat" cmpd="sng" w="9525">
            <a:solidFill>
              <a:srgbClr val="B6124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" sz="11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Cascada</a:t>
            </a:r>
            <a:endParaRPr b="0" i="0" sz="11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2868769" y="3579536"/>
            <a:ext cx="2020500" cy="525300"/>
          </a:xfrm>
          <a:prstGeom prst="roundRect">
            <a:avLst>
              <a:gd fmla="val 16667" name="adj"/>
            </a:avLst>
          </a:prstGeom>
          <a:solidFill>
            <a:srgbClr val="B6124A"/>
          </a:solidFill>
          <a:ln cap="flat" cmpd="sng" w="9525">
            <a:solidFill>
              <a:srgbClr val="B6124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" sz="11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Agil (Scrum)</a:t>
            </a:r>
            <a:endParaRPr b="0" i="0" sz="11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6" name="Google Shape;176;p5"/>
          <p:cNvSpPr txBox="1"/>
          <p:nvPr/>
        </p:nvSpPr>
        <p:spPr>
          <a:xfrm>
            <a:off x="5296406" y="4104919"/>
            <a:ext cx="3667800" cy="59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s" sz="10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https://www.youtube.com/watch?v=XDOayQIuC78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s" sz="10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https://certiprof.com/pages/scrum-foundation-certificate-free</a:t>
            </a:r>
            <a:endParaRPr b="0" i="0" sz="1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5"/>
          <p:cNvSpPr txBox="1"/>
          <p:nvPr/>
        </p:nvSpPr>
        <p:spPr>
          <a:xfrm>
            <a:off x="5268899" y="1759931"/>
            <a:ext cx="2137800" cy="5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es" sz="10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Alcance Claro</a:t>
            </a:r>
            <a:endParaRPr b="1" i="0" sz="10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es" sz="10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Usuarios reales</a:t>
            </a:r>
            <a:endParaRPr b="1" i="0" sz="10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8" name="Google Shape;178;p5"/>
          <p:cNvSpPr txBox="1"/>
          <p:nvPr/>
        </p:nvSpPr>
        <p:spPr>
          <a:xfrm>
            <a:off x="5268899" y="3579544"/>
            <a:ext cx="2137800" cy="5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es" sz="10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Generación de Producto</a:t>
            </a:r>
            <a:endParaRPr b="1" i="0" sz="10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es" sz="10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Startup</a:t>
            </a:r>
            <a:endParaRPr b="1" i="0" sz="10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7"/>
          <p:cNvSpPr txBox="1"/>
          <p:nvPr>
            <p:ph type="title"/>
          </p:nvPr>
        </p:nvSpPr>
        <p:spPr>
          <a:xfrm>
            <a:off x="389231" y="207806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/>
              <a:t>Generar Planificación</a:t>
            </a:r>
            <a:endParaRPr/>
          </a:p>
        </p:txBody>
      </p:sp>
      <p:sp>
        <p:nvSpPr>
          <p:cNvPr id="184" name="Google Shape;184;p7"/>
          <p:cNvSpPr txBox="1"/>
          <p:nvPr/>
        </p:nvSpPr>
        <p:spPr>
          <a:xfrm>
            <a:off x="2492048" y="3908000"/>
            <a:ext cx="357600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" sz="11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https://www.youtube.com/watch?v=DYDmBoV99Xg</a:t>
            </a:r>
            <a:endParaRPr b="0" i="0" sz="2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7"/>
          <p:cNvSpPr txBox="1"/>
          <p:nvPr/>
        </p:nvSpPr>
        <p:spPr>
          <a:xfrm>
            <a:off x="1026394" y="1305581"/>
            <a:ext cx="6733200" cy="14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-2984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100"/>
              <a:buFont typeface="Calibri"/>
              <a:buChar char="●"/>
            </a:pPr>
            <a:r>
              <a:rPr b="0" i="0" lang="es" sz="21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Definir roles</a:t>
            </a:r>
            <a:endParaRPr b="0" i="0" sz="2100" u="none" cap="none" strike="noStrike">
              <a:solidFill>
                <a:srgbClr val="0B539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100"/>
              <a:buFont typeface="Calibri"/>
              <a:buChar char="●"/>
            </a:pPr>
            <a:r>
              <a:rPr lang="es" sz="2100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Se debe g</a:t>
            </a:r>
            <a:r>
              <a:rPr b="0" i="0" lang="es" sz="21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enerar </a:t>
            </a:r>
            <a:r>
              <a:rPr lang="es" sz="2100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la planificación</a:t>
            </a:r>
            <a:r>
              <a:rPr b="0" i="0" lang="es" sz="21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 del proyecto, indicando etapas</a:t>
            </a:r>
            <a:r>
              <a:rPr lang="es" sz="2100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 y</a:t>
            </a:r>
            <a:r>
              <a:rPr b="0" i="0" lang="es" sz="21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 entregables. </a:t>
            </a:r>
            <a:endParaRPr b="0" i="0" sz="2100" u="none" cap="none" strike="noStrike">
              <a:solidFill>
                <a:srgbClr val="0B539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100"/>
              <a:buFont typeface="Calibri"/>
              <a:buChar char="●"/>
            </a:pPr>
            <a:r>
              <a:rPr lang="es" sz="2100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Esta etapa es crucial y parte de su evaluación durante todo el desarrollo del curso</a:t>
            </a:r>
            <a:endParaRPr sz="2100">
              <a:solidFill>
                <a:srgbClr val="0B539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100"/>
              <a:buFont typeface="Calibri"/>
              <a:buChar char="●"/>
            </a:pPr>
            <a:r>
              <a:rPr b="0" i="0" lang="es" sz="21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Debe cumplir con el calendario de la asignatura</a:t>
            </a:r>
            <a:endParaRPr b="0" i="0" sz="2100" u="none" cap="none" strike="noStrike">
              <a:solidFill>
                <a:srgbClr val="0B539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100"/>
              <a:buFont typeface="Calibri"/>
              <a:buChar char="●"/>
            </a:pPr>
            <a:r>
              <a:rPr b="0" i="0" lang="es" sz="21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Llevar la planificación en Jira </a:t>
            </a:r>
            <a:endParaRPr b="0" i="0" sz="2100" u="none" cap="none" strike="noStrike">
              <a:solidFill>
                <a:srgbClr val="0B539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p7"/>
          <p:cNvSpPr txBox="1"/>
          <p:nvPr/>
        </p:nvSpPr>
        <p:spPr>
          <a:xfrm>
            <a:off x="1026394" y="3907988"/>
            <a:ext cx="1228200" cy="5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es" sz="10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Material de apoyo Jira</a:t>
            </a:r>
            <a:endParaRPr b="1" i="0" sz="10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6"/>
          <p:cNvSpPr txBox="1"/>
          <p:nvPr>
            <p:ph type="title"/>
          </p:nvPr>
        </p:nvSpPr>
        <p:spPr>
          <a:xfrm>
            <a:off x="389231" y="207806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/>
              <a:t>Scrum - Videos para partir…</a:t>
            </a:r>
            <a:endParaRPr/>
          </a:p>
        </p:txBody>
      </p:sp>
      <p:sp>
        <p:nvSpPr>
          <p:cNvPr id="192" name="Google Shape;192;p6"/>
          <p:cNvSpPr txBox="1"/>
          <p:nvPr/>
        </p:nvSpPr>
        <p:spPr>
          <a:xfrm>
            <a:off x="400000" y="1391750"/>
            <a:ext cx="7093800" cy="14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-2540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400"/>
              <a:buFont typeface="Calibri"/>
              <a:buChar char="●"/>
            </a:pPr>
            <a:r>
              <a:rPr lang="es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Scrum: https://www.youtube.com/watch?v=nOlwF3HRrAY</a:t>
            </a:r>
            <a:endParaRPr>
              <a:solidFill>
                <a:srgbClr val="0B539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540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400"/>
              <a:buFont typeface="Calibri"/>
              <a:buChar char="●"/>
            </a:pPr>
            <a:r>
              <a:rPr lang="es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Inception: https://www.youtube.com/watch?v=Q-mLfDXqSKo&amp;t=40s</a:t>
            </a:r>
            <a:endParaRPr>
              <a:solidFill>
                <a:srgbClr val="0B539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540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400"/>
              <a:buFont typeface="Calibri"/>
              <a:buChar char="●"/>
            </a:pPr>
            <a:r>
              <a:rPr lang="es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Impact Mapping: </a:t>
            </a:r>
            <a:r>
              <a:rPr lang="es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https://www.youtube.com/watch?v=dt-EIN8dBbY</a:t>
            </a:r>
            <a:endParaRPr>
              <a:solidFill>
                <a:srgbClr val="0B539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540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400"/>
              <a:buFont typeface="Calibri"/>
              <a:buChar char="●"/>
            </a:pPr>
            <a:r>
              <a:rPr lang="es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Ejemplo Impact Mapping: </a:t>
            </a:r>
            <a:r>
              <a:rPr lang="es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https://www.youtube.com/watch?v=4K3Mk-gtQZQ</a:t>
            </a:r>
            <a:endParaRPr>
              <a:solidFill>
                <a:srgbClr val="0B539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540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400"/>
              <a:buFont typeface="Calibri"/>
              <a:buChar char="●"/>
            </a:pPr>
            <a:r>
              <a:rPr lang="es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Release Plan: https://www.youtube.com/watch?v=4UQ9trYMOVg</a:t>
            </a:r>
            <a:endParaRPr>
              <a:solidFill>
                <a:srgbClr val="0B539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540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400"/>
              <a:buFont typeface="Calibri"/>
              <a:buChar char="●"/>
            </a:pPr>
            <a:r>
              <a:rPr lang="es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Historias de Usuarios: </a:t>
            </a:r>
            <a:r>
              <a:rPr lang="es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https://www.youtube.com/watch?v=WSZ5hx0zO0c</a:t>
            </a:r>
            <a:endParaRPr>
              <a:solidFill>
                <a:srgbClr val="0B539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540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400"/>
              <a:buFont typeface="Calibri"/>
              <a:buChar char="●"/>
            </a:pPr>
            <a:r>
              <a:rPr lang="es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Proyectos en Jira: https://www.youtube.com/watch?v=X9jaqaSSv28</a:t>
            </a:r>
            <a:endParaRPr>
              <a:solidFill>
                <a:srgbClr val="0B539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Ordenador portátil Chromebook abierto" id="193" name="Google Shape;193;p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902050" y="3323700"/>
            <a:ext cx="1919999" cy="1032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jemplo de trama de una aplicación de escritorio" id="194" name="Google Shape;194;p6"/>
          <p:cNvPicPr preferRelativeResize="0"/>
          <p:nvPr/>
        </p:nvPicPr>
        <p:blipFill rotWithShape="1">
          <a:blip r:embed="rId7">
            <a:alphaModFix/>
          </a:blip>
          <a:srcRect b="24800" l="0" r="0" t="0"/>
          <a:stretch/>
        </p:blipFill>
        <p:spPr>
          <a:xfrm>
            <a:off x="7135090" y="3411205"/>
            <a:ext cx="1422172" cy="72762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martphone negro en posición vertical" id="195" name="Google Shape;195;p6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8184674" y="3600318"/>
            <a:ext cx="575394" cy="102520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jemplo de trama de una aplicación móvil" id="196" name="Google Shape;196;p6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8212339" y="3685486"/>
            <a:ext cx="520063" cy="8387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785a3a1bb0_0_0"/>
          <p:cNvSpPr txBox="1"/>
          <p:nvPr>
            <p:ph type="title"/>
          </p:nvPr>
        </p:nvSpPr>
        <p:spPr>
          <a:xfrm>
            <a:off x="389231" y="207806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/>
              <a:t>Diseño del Sistema</a:t>
            </a:r>
            <a:endParaRPr/>
          </a:p>
        </p:txBody>
      </p:sp>
      <p:sp>
        <p:nvSpPr>
          <p:cNvPr id="202" name="Google Shape;202;g3785a3a1bb0_0_0"/>
          <p:cNvSpPr txBox="1"/>
          <p:nvPr/>
        </p:nvSpPr>
        <p:spPr>
          <a:xfrm>
            <a:off x="2081498" y="4014725"/>
            <a:ext cx="373080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" sz="1100" u="none" cap="none" strike="noStrike">
                <a:solidFill>
                  <a:schemeClr val="hlink"/>
                </a:solidFill>
                <a:highlight>
                  <a:srgbClr val="FFFFFF"/>
                </a:highlight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https://youtu.be/7BufKLx9LGs?si=IMncPiADSFwNq90D</a:t>
            </a:r>
            <a:endParaRPr b="0" i="0" sz="1100" u="none" cap="none" strike="noStrike">
              <a:solidFill>
                <a:schemeClr val="hlink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" sz="1100" u="none" cap="none" strike="noStrike">
                <a:solidFill>
                  <a:schemeClr val="hlink"/>
                </a:solidFill>
                <a:highlight>
                  <a:srgbClr val="FFFFFF"/>
                </a:highlight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/>
              </a:rPr>
              <a:t>https://youtu.be/AdwaVcpBjmQ?si=J4oO6INH6yC1nqFq</a:t>
            </a:r>
            <a:endParaRPr b="0" i="0" sz="2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g3785a3a1bb0_0_0"/>
          <p:cNvSpPr txBox="1"/>
          <p:nvPr/>
        </p:nvSpPr>
        <p:spPr>
          <a:xfrm>
            <a:off x="1018181" y="1445175"/>
            <a:ext cx="6733200" cy="14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-2984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100"/>
              <a:buFont typeface="Calibri"/>
              <a:buChar char="●"/>
            </a:pPr>
            <a:r>
              <a:rPr b="0" i="0" lang="es" sz="21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Independiente de la metodología, se debe generar una propuesta visual del sistema implementar</a:t>
            </a:r>
            <a:endParaRPr b="0" i="0" sz="2100" u="none" cap="none" strike="noStrike">
              <a:solidFill>
                <a:srgbClr val="0B539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100"/>
              <a:buFont typeface="Calibri"/>
              <a:buChar char="●"/>
            </a:pPr>
            <a:r>
              <a:rPr b="0" i="0" lang="es" sz="21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Generar principales funcionalidades por roles</a:t>
            </a:r>
            <a:endParaRPr b="0" i="0" sz="2100" u="none" cap="none" strike="noStrike">
              <a:solidFill>
                <a:srgbClr val="0B539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100"/>
              <a:buFont typeface="Calibri"/>
              <a:buChar char="●"/>
            </a:pPr>
            <a:r>
              <a:rPr b="0" i="0" lang="es" sz="21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Se sugiere usar alguna herramienta como Figma o Miró</a:t>
            </a:r>
            <a:endParaRPr b="0" i="0" sz="2100" u="none" cap="none" strike="noStrike">
              <a:solidFill>
                <a:srgbClr val="0B539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g3785a3a1bb0_0_0"/>
          <p:cNvSpPr txBox="1"/>
          <p:nvPr/>
        </p:nvSpPr>
        <p:spPr>
          <a:xfrm>
            <a:off x="853219" y="4014725"/>
            <a:ext cx="1228200" cy="5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es" sz="10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Material de apoyo Figma</a:t>
            </a:r>
            <a:endParaRPr b="1" i="0" sz="10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Ordenador portátil Chromebook abierto" id="205" name="Google Shape;205;g3785a3a1bb0_0_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902050" y="3323700"/>
            <a:ext cx="1919999" cy="1032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jemplo de trama de una aplicación de escritorio" id="206" name="Google Shape;206;g3785a3a1bb0_0_0"/>
          <p:cNvPicPr preferRelativeResize="0"/>
          <p:nvPr/>
        </p:nvPicPr>
        <p:blipFill rotWithShape="1">
          <a:blip r:embed="rId6">
            <a:alphaModFix/>
          </a:blip>
          <a:srcRect b="24800" l="0" r="0" t="0"/>
          <a:stretch/>
        </p:blipFill>
        <p:spPr>
          <a:xfrm>
            <a:off x="7135090" y="3411205"/>
            <a:ext cx="1422172" cy="72762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martphone negro en posición vertical" id="207" name="Google Shape;207;g3785a3a1bb0_0_0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184674" y="3600318"/>
            <a:ext cx="575394" cy="102520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jemplo de trama de una aplicación móvil" id="208" name="Google Shape;208;g3785a3a1bb0_0_0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8212339" y="3685486"/>
            <a:ext cx="520063" cy="8387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8"/>
          <p:cNvSpPr txBox="1"/>
          <p:nvPr>
            <p:ph type="title"/>
          </p:nvPr>
        </p:nvSpPr>
        <p:spPr>
          <a:xfrm>
            <a:off x="200381" y="14212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/>
              <a:t>Arquitectura</a:t>
            </a:r>
            <a:endParaRPr/>
          </a:p>
        </p:txBody>
      </p:sp>
      <p:sp>
        <p:nvSpPr>
          <p:cNvPr id="214" name="Google Shape;214;p8"/>
          <p:cNvSpPr txBox="1"/>
          <p:nvPr/>
        </p:nvSpPr>
        <p:spPr>
          <a:xfrm>
            <a:off x="1026394" y="1297369"/>
            <a:ext cx="6733200" cy="14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-2984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100"/>
              <a:buFont typeface="Calibri"/>
              <a:buChar char="●"/>
            </a:pPr>
            <a:r>
              <a:rPr b="0" i="0" lang="es" sz="21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Generar arquitectura basada en patrones de diseño de industria</a:t>
            </a:r>
            <a:endParaRPr b="0" i="0" sz="2100" u="none" cap="none" strike="noStrike">
              <a:solidFill>
                <a:srgbClr val="0B539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100"/>
              <a:buFont typeface="Calibri"/>
              <a:buChar char="●"/>
            </a:pPr>
            <a:r>
              <a:rPr b="0" i="0" lang="es" sz="21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Seleccionar ambiente, idealmente cloud</a:t>
            </a:r>
            <a:endParaRPr b="0" i="0" sz="2100" u="none" cap="none" strike="noStrike">
              <a:solidFill>
                <a:srgbClr val="0B539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100"/>
              <a:buFont typeface="Calibri"/>
              <a:buChar char="●"/>
            </a:pPr>
            <a:r>
              <a:rPr b="0" i="0" lang="es" sz="2100" u="none" cap="none" strike="noStrike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Documentar arquitectura</a:t>
            </a:r>
            <a:endParaRPr b="0" i="0" sz="2100" u="none" cap="none" strike="noStrike">
              <a:solidFill>
                <a:srgbClr val="0B539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